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0" r:id="rId2"/>
    <p:sldId id="328" r:id="rId3"/>
    <p:sldId id="331" r:id="rId4"/>
    <p:sldId id="330" r:id="rId5"/>
    <p:sldId id="316" r:id="rId6"/>
    <p:sldId id="334" r:id="rId7"/>
    <p:sldId id="322" r:id="rId8"/>
    <p:sldId id="321" r:id="rId9"/>
    <p:sldId id="333" r:id="rId10"/>
    <p:sldId id="327" r:id="rId11"/>
    <p:sldId id="317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FF99"/>
    <a:srgbClr val="EDFCB6"/>
    <a:srgbClr val="29F7D0"/>
    <a:srgbClr val="99FF33"/>
    <a:srgbClr val="003399"/>
    <a:srgbClr val="DA5C57"/>
    <a:srgbClr val="B2B2B2"/>
    <a:srgbClr val="CC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08" d="100"/>
          <a:sy n="108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46" cy="46519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02" y="1"/>
            <a:ext cx="3038445" cy="46519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11"/>
            <a:ext cx="3038446" cy="465193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02" y="8829711"/>
            <a:ext cx="3038445" cy="465193"/>
          </a:xfrm>
          <a:prstGeom prst="rect">
            <a:avLst/>
          </a:prstGeom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8811A5F-F24E-43F8-99E0-5BEDE6D82DE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0241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46" cy="46519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02" y="1"/>
            <a:ext cx="3038445" cy="465194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6" y="4415603"/>
            <a:ext cx="5609311" cy="4183754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711"/>
            <a:ext cx="3038446" cy="465193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02" y="8829711"/>
            <a:ext cx="3038445" cy="465193"/>
          </a:xfrm>
          <a:prstGeom prst="rect">
            <a:avLst/>
          </a:prstGeom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D83C471-F11E-49AC-B931-7436955E8C5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82048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3C471-F11E-49AC-B931-7436955E8C5C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3C471-F11E-49AC-B931-7436955E8C5C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0178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51838-DFB8-C451-0EF5-2321253CD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D958C-7494-33BD-CB1C-2FFE399DE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52F23-53E1-79B8-0611-D71742962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B5F5C2C-3BBC-55CE-E1B1-A8A6DB685E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056F5-0740-4F66-7927-7948825E81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50072-1DA4-08ED-F32F-6929BB74CD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C663C-7BC6-BBC2-F48A-EC8F5F011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3C471-F11E-49AC-B931-7436955E8C5C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966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RORS00043</a:t>
            </a:r>
            <a:r>
              <a:rPr lang="en-US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ro-RO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600" b="1" i="1" dirty="0">
                <a:solidFill>
                  <a:srgbClr val="FFC000"/>
                </a:solidFill>
              </a:rPr>
              <a:t>REZILIENȚĂ TRANSFRONTALIERĂ INTELIGENTĂ ÎN SITUAȚII DE URGENȚĂ</a:t>
            </a:r>
            <a:endParaRPr lang="ro-RO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7569"/>
            <a:ext cx="2918725" cy="8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05F2-81EA-44F5-8755-7B07474437E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017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770FD-9F4E-4F67-9F4A-F7486B7B15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403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3F821-EAF7-4F0B-B9E7-ED4982A0BF6A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1606"/>
            <a:ext cx="2918725" cy="8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687513"/>
            <a:ext cx="3084512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2" y="2743200"/>
            <a:ext cx="3084512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6AA78-B0CD-49F6-8345-12C6ADD93FBC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1606"/>
            <a:ext cx="2918725" cy="877153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RORS00043 – Prezentare proiect</a:t>
            </a:r>
          </a:p>
        </p:txBody>
      </p:sp>
    </p:spTree>
    <p:extLst>
      <p:ext uri="{BB962C8B-B14F-4D97-AF65-F5344CB8AC3E}">
        <p14:creationId xmlns:p14="http://schemas.microsoft.com/office/powerpoint/2010/main" val="3577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D5E7F-6DA7-460B-9386-7534C53FDD7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855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6B825-6076-416D-B6BA-A5153A20D39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8080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8E3E0-E810-49D9-984F-B1A09A1FCF6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115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92477-815F-48E2-830D-233796ACCE5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1004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67946-D2DE-45F6-A75D-438D4D82BB5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972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52E30-4D0B-4DEB-AA86-AA4386AB0C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2748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B6B7918-FAD8-4D79-81A6-DECA3364A6B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ia-serbia.ne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64076" y="1343819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br>
              <a:rPr lang="ro-RO" altLang="en-US" sz="2600" dirty="0">
                <a:solidFill>
                  <a:srgbClr val="0070C0"/>
                </a:solidFill>
              </a:rPr>
            </a:br>
            <a:r>
              <a:rPr lang="ro-RO" altLang="en-US" sz="2800" dirty="0">
                <a:solidFill>
                  <a:srgbClr val="003399"/>
                </a:solidFill>
              </a:rPr>
              <a:t>Programul </a:t>
            </a:r>
            <a:r>
              <a:rPr lang="en-GB" altLang="en-US" sz="2800" dirty="0">
                <a:solidFill>
                  <a:srgbClr val="003399"/>
                </a:solidFill>
              </a:rPr>
              <a:t>Interreg IPA</a:t>
            </a:r>
            <a:br>
              <a:rPr lang="en-GB" altLang="en-US" sz="2800" dirty="0">
                <a:solidFill>
                  <a:srgbClr val="003399"/>
                </a:solidFill>
              </a:rPr>
            </a:br>
            <a:r>
              <a:rPr lang="en-GB" altLang="en-US" sz="2800" dirty="0">
                <a:solidFill>
                  <a:srgbClr val="003399"/>
                </a:solidFill>
              </a:rPr>
              <a:t>Romania-Serbia </a:t>
            </a:r>
            <a:br>
              <a:rPr lang="ro-RO" altLang="en-US" dirty="0">
                <a:solidFill>
                  <a:srgbClr val="0070C0"/>
                </a:solidFill>
              </a:rPr>
            </a:br>
            <a:endParaRPr lang="ro-RO" altLang="en-US" sz="2600" dirty="0">
              <a:solidFill>
                <a:srgbClr val="0070C0"/>
              </a:solidFill>
            </a:endParaRPr>
          </a:p>
        </p:txBody>
      </p:sp>
      <p:sp>
        <p:nvSpPr>
          <p:cNvPr id="7" name="Subtitle 17"/>
          <p:cNvSpPr txBox="1">
            <a:spLocks/>
          </p:cNvSpPr>
          <p:nvPr/>
        </p:nvSpPr>
        <p:spPr>
          <a:xfrm>
            <a:off x="0" y="2565401"/>
            <a:ext cx="9144000" cy="16557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anchor="ctr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o-RO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REZILIENȚĂ TRANSFRONTALIERĂ INTELIGENTĂ ÎN SITUAȚII DE URGENȚĂ</a:t>
            </a:r>
            <a:endParaRPr lang="en-GB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51786" y="4648200"/>
            <a:ext cx="9144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br>
              <a:rPr lang="en-GB" altLang="en-US" sz="2000" b="0" dirty="0">
                <a:solidFill>
                  <a:srgbClr val="0070C0"/>
                </a:solidFill>
              </a:rPr>
            </a:br>
            <a:br>
              <a:rPr lang="en-GB" altLang="en-US" sz="20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altLang="en-US" sz="20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54314" y="5867400"/>
            <a:ext cx="4835371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CONSILIUL JUDEȚEAN CARAȘ-SEVERIN</a:t>
            </a:r>
            <a:r>
              <a:rPr lang="en-GB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9880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37833A-323A-43E9-7BF3-A6084925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834" t="8519" r="3333" b="35184"/>
          <a:stretch/>
        </p:blipFill>
        <p:spPr>
          <a:xfrm>
            <a:off x="6629400" y="3038638"/>
            <a:ext cx="2317334" cy="179711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5050" y="2678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8" y="5248275"/>
            <a:ext cx="91439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o-RO" b="1" dirty="0">
                <a:solidFill>
                  <a:srgbClr val="003399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Proiect cofinanțat de Uniunea Europeană în cadrul </a:t>
            </a:r>
          </a:p>
          <a:p>
            <a:pPr algn="ctr"/>
            <a:r>
              <a:rPr lang="ro-RO" b="1" dirty="0">
                <a:solidFill>
                  <a:srgbClr val="003399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Programului Interreg IPA România-Serbia.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B3569-6F7E-BE42-F338-305ABD7DDE30}"/>
              </a:ext>
            </a:extLst>
          </p:cNvPr>
          <p:cNvSpPr txBox="1"/>
          <p:nvPr/>
        </p:nvSpPr>
        <p:spPr>
          <a:xfrm>
            <a:off x="2895600" y="5894606"/>
            <a:ext cx="30480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www.romania-serbia.net</a:t>
            </a:r>
            <a:endParaRPr lang="ro-RO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C4205-6224-D4B7-BCD7-83B3FAB1FC83}"/>
              </a:ext>
            </a:extLst>
          </p:cNvPr>
          <p:cNvSpPr txBox="1"/>
          <p:nvPr/>
        </p:nvSpPr>
        <p:spPr>
          <a:xfrm>
            <a:off x="152400" y="3170066"/>
            <a:ext cx="6248400" cy="180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Valoarea totală a proiectului: 2.139.847,32 Euro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Cofinanțare UE (85%): 1.818.870,21 Euro;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o-R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Cofinanțare națională: Orașul Vârșeț (15%);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o-RO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Cofinanțare națională: Guvernul României (13%) + partenerii români (2%).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ubtitle 17"/>
          <p:cNvSpPr txBox="1">
            <a:spLocks/>
          </p:cNvSpPr>
          <p:nvPr/>
        </p:nvSpPr>
        <p:spPr>
          <a:xfrm>
            <a:off x="7398" y="1541077"/>
            <a:ext cx="9144000" cy="1228309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REZILIENȚĂ TRANSFRONTALIERĂ INTELIGENTĂ ÎN SITUAȚII DE URGENȚĂ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942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15995"/>
            <a:ext cx="9132163" cy="180820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9812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dirty="0">
                <a:solidFill>
                  <a:schemeClr val="bg1"/>
                </a:solidFill>
                <a:latin typeface="+mn-lt"/>
              </a:rPr>
              <a:t>Cristian BÎTEA– Manager proiect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1FD710-C3AA-CCE9-1CF4-262B05098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41165" r="7245" b="8666"/>
          <a:stretch/>
        </p:blipFill>
        <p:spPr>
          <a:xfrm>
            <a:off x="-3127" y="3231180"/>
            <a:ext cx="9138415" cy="3147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8004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81414-FBBF-D251-4641-FA8E23A0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932" y="1206358"/>
            <a:ext cx="8686800" cy="5194441"/>
          </a:xfrm>
          <a:prstGeom prst="rect">
            <a:avLst/>
          </a:prstGeom>
          <a:noFill/>
          <a:ln w="6350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0ABC27-60DC-8306-6E95-9FC55E7F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29" y="1240390"/>
            <a:ext cx="8001000" cy="776198"/>
          </a:xfrm>
        </p:spPr>
        <p:txBody>
          <a:bodyPr anchor="ctr"/>
          <a:lstStyle/>
          <a:p>
            <a:pPr algn="just"/>
            <a:r>
              <a:rPr lang="ro-RO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Parteneriatul proiectului </a:t>
            </a:r>
            <a:r>
              <a:rPr lang="ro-RO" b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instituții publice cu atribuții în gestionarea situațiilor de urgență:</a:t>
            </a:r>
            <a:endParaRPr lang="en-GB" b="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1B0B3B-FDC7-D569-0EC7-7B37B5E4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26" t="50000" r="16608" b="11482"/>
          <a:stretch/>
        </p:blipFill>
        <p:spPr>
          <a:xfrm>
            <a:off x="304800" y="2438400"/>
            <a:ext cx="8580268" cy="2971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Subtitle 17">
            <a:extLst>
              <a:ext uri="{FF2B5EF4-FFF2-40B4-BE49-F238E27FC236}">
                <a16:creationId xmlns:a16="http://schemas.microsoft.com/office/drawing/2014/main" id="{7BC245CC-74B3-6FA2-AB0F-8019C1E4BE58}"/>
              </a:ext>
            </a:extLst>
          </p:cNvPr>
          <p:cNvSpPr txBox="1">
            <a:spLocks/>
          </p:cNvSpPr>
          <p:nvPr/>
        </p:nvSpPr>
        <p:spPr>
          <a:xfrm>
            <a:off x="0" y="6434831"/>
            <a:ext cx="9144000" cy="45758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anchor="ctr">
            <a:normAutofit fontScale="4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o-RO" sz="4400" b="1" dirty="0">
                <a:solidFill>
                  <a:schemeClr val="bg1"/>
                </a:solidFill>
              </a:rPr>
              <a:t>RORS 00043 </a:t>
            </a:r>
            <a:r>
              <a:rPr lang="ro-RO" sz="4400" b="1" i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REZILIENȚĂ TRANSFRONTALIERĂ INTELIGENTĂ ÎN SITUAȚII DE URGENȚĂ</a:t>
            </a:r>
            <a:endParaRPr lang="en-US" sz="4400" b="1" i="1" dirty="0">
              <a:solidFill>
                <a:srgbClr val="FFC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11249-FA83-60A7-E1DF-9BAEDF6B8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859"/>
            <a:ext cx="3133725" cy="7433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FA03BD3-881E-027C-1515-DC72D556A961}"/>
              </a:ext>
            </a:extLst>
          </p:cNvPr>
          <p:cNvSpPr txBox="1">
            <a:spLocks/>
          </p:cNvSpPr>
          <p:nvPr/>
        </p:nvSpPr>
        <p:spPr bwMode="auto">
          <a:xfrm>
            <a:off x="2362200" y="5537707"/>
            <a:ext cx="4572000" cy="381000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88900" algn="l"/>
                <a:tab pos="177800" algn="l"/>
              </a:tabLst>
            </a:pPr>
            <a:r>
              <a:rPr lang="ro-RO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decembrie 2024 </a:t>
            </a:r>
            <a:r>
              <a:rPr lang="en-150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ro-RO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decembrie 2026</a:t>
            </a:r>
          </a:p>
        </p:txBody>
      </p:sp>
    </p:spTree>
    <p:extLst>
      <p:ext uri="{BB962C8B-B14F-4D97-AF65-F5344CB8AC3E}">
        <p14:creationId xmlns:p14="http://schemas.microsoft.com/office/powerpoint/2010/main" val="3648079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FBF69D1-50E4-E9E0-5EA0-FBDB0BDA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95" t="52334" r="7500" b="10629"/>
          <a:stretch/>
        </p:blipFill>
        <p:spPr>
          <a:xfrm>
            <a:off x="4762500" y="237300"/>
            <a:ext cx="4068643" cy="123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3400" y="1975937"/>
            <a:ext cx="8001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Situațiile de urgență: 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evenimente neprevăzute 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care pot avea </a:t>
            </a:r>
            <a:r>
              <a:rPr lang="ro-RO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consecințe grave</a:t>
            </a:r>
            <a:r>
              <a:rPr lang="ro-RO" sz="2200" dirty="0">
                <a:latin typeface="+mn-lt"/>
              </a:rPr>
              <a:t> 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asupra siguranței populației, mediului și infrastructurii, </a:t>
            </a:r>
            <a:r>
              <a:rPr lang="ro-RO" sz="22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necesitând intervenții rapide și eficiente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3464468"/>
            <a:ext cx="8001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Situațiile de urgență pot degenera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potențialele consecințe 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ale dezastrelor naturale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accidentelor tehnologice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industriale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 se opresc la granița româno-sârbă</a:t>
            </a:r>
            <a:r>
              <a:rPr lang="ro-RO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8001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r>
              <a:rPr lang="it-IT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anțul de cauzalitate 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dintre diverse evenimente 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poate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necesit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24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intervenție integrată</a:t>
            </a:r>
            <a:r>
              <a:rPr lang="ro-RO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" name="Subtitle 17">
            <a:extLst>
              <a:ext uri="{FF2B5EF4-FFF2-40B4-BE49-F238E27FC236}">
                <a16:creationId xmlns:a16="http://schemas.microsoft.com/office/drawing/2014/main" id="{391D56D3-897D-7529-AE92-17417BA25994}"/>
              </a:ext>
            </a:extLst>
          </p:cNvPr>
          <p:cNvSpPr txBox="1">
            <a:spLocks/>
          </p:cNvSpPr>
          <p:nvPr/>
        </p:nvSpPr>
        <p:spPr>
          <a:xfrm>
            <a:off x="0" y="6434831"/>
            <a:ext cx="9144000" cy="45758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anchor="ctr">
            <a:normAutofit fontScale="4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o-RO" sz="4400" b="1" dirty="0">
                <a:solidFill>
                  <a:schemeClr val="bg1"/>
                </a:solidFill>
              </a:rPr>
              <a:t>RORS 00043 </a:t>
            </a:r>
            <a:r>
              <a:rPr lang="ro-RO" sz="4400" b="1" i="1" dirty="0">
                <a:solidFill>
                  <a:srgbClr val="FFC000"/>
                </a:solidFill>
              </a:rPr>
              <a:t>REZILIENȚĂ TRANSFRONTALIERĂ INTELIGENTĂ ÎN SITUAȚII DE URGENȚĂ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247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820" y="1447801"/>
            <a:ext cx="3025580" cy="4876800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BF69D1-50E4-E9E0-5EA0-FBDB0BDA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95" t="52334" r="7500" b="10629"/>
          <a:stretch/>
        </p:blipFill>
        <p:spPr>
          <a:xfrm>
            <a:off x="307259" y="5313458"/>
            <a:ext cx="2760702" cy="83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80041-01F7-80AA-DBB0-E155C751C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859"/>
            <a:ext cx="3133725" cy="743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068" y="1447801"/>
            <a:ext cx="5564132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o-RO" sz="2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Riscurile comune </a:t>
            </a:r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determină autoritățile să consolideze în comun: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prevenirea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protecția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pregătirea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sensibilizarea populației</a:t>
            </a:r>
            <a:endParaRPr lang="ro-RO" sz="2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88" y="1777143"/>
            <a:ext cx="2821856" cy="497898"/>
          </a:xfrm>
        </p:spPr>
        <p:txBody>
          <a:bodyPr anchor="ctr"/>
          <a:lstStyle/>
          <a:p>
            <a:r>
              <a:rPr lang="ro-RO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Situațiile de urgență: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068" y="3736527"/>
            <a:ext cx="5564132" cy="2588074"/>
          </a:xfrm>
          <a:ln w="28575">
            <a:solidFill>
              <a:schemeClr val="accent3">
                <a:lumMod val="50000"/>
              </a:schemeClr>
            </a:solidFill>
          </a:ln>
        </p:spPr>
        <p:txBody>
          <a:bodyPr anchor="ctr"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Partenerii își propun:</a:t>
            </a:r>
          </a:p>
          <a:p>
            <a:pPr algn="just">
              <a:buFont typeface="Wingdings" panose="05000000000000000000" pitchFamily="2" charset="2"/>
              <a:buChar char="q"/>
              <a:tabLst>
                <a:tab pos="444500" algn="l"/>
              </a:tabLst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gestionarea inteligentă integrată 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în situații de urgență</a:t>
            </a:r>
          </a:p>
          <a:p>
            <a:pPr algn="just">
              <a:buFont typeface="Wingdings" panose="05000000000000000000" pitchFamily="2" charset="2"/>
              <a:buChar char="q"/>
              <a:tabLst>
                <a:tab pos="444500" algn="l"/>
              </a:tabLst>
            </a:pP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cooperare instituțională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introducând conceptul de </a:t>
            </a:r>
            <a:r>
              <a:rPr lang="ro-RO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reziliență în analizarea gestionării dezastrelor</a:t>
            </a:r>
            <a:r>
              <a:rPr lang="ro-R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2447743"/>
            <a:ext cx="2857492" cy="2548073"/>
          </a:xfrm>
        </p:spPr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evenimente neprevăzute;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consecințe grave </a:t>
            </a:r>
            <a:r>
              <a:rPr lang="ro-RO" sz="1800" dirty="0">
                <a:solidFill>
                  <a:schemeClr val="bg2">
                    <a:lumMod val="25000"/>
                  </a:schemeClr>
                </a:solidFill>
              </a:rPr>
              <a:t>asupra populației, mediului și infrastructurii;</a:t>
            </a:r>
            <a:endParaRPr lang="ro-RO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dezastrel</a:t>
            </a:r>
            <a:r>
              <a:rPr lang="ro-RO" sz="18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sz="1800" dirty="0">
                <a:solidFill>
                  <a:schemeClr val="bg2">
                    <a:lumMod val="25000"/>
                  </a:schemeClr>
                </a:solidFill>
              </a:rPr>
              <a:t>și 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accidentel</a:t>
            </a:r>
            <a:r>
              <a:rPr lang="ro-RO" sz="18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</a:rPr>
              <a:t> industriale</a:t>
            </a:r>
            <a:r>
              <a:rPr lang="ro-RO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 se opresc la granița româno-sârbă</a:t>
            </a:r>
            <a:r>
              <a:rPr lang="ro-RO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GB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17">
            <a:extLst>
              <a:ext uri="{FF2B5EF4-FFF2-40B4-BE49-F238E27FC236}">
                <a16:creationId xmlns:a16="http://schemas.microsoft.com/office/drawing/2014/main" id="{9015532A-12D2-3B21-31EE-BD5CA5CB6ED7}"/>
              </a:ext>
            </a:extLst>
          </p:cNvPr>
          <p:cNvSpPr txBox="1">
            <a:spLocks/>
          </p:cNvSpPr>
          <p:nvPr/>
        </p:nvSpPr>
        <p:spPr>
          <a:xfrm>
            <a:off x="0" y="6434831"/>
            <a:ext cx="9144000" cy="45758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anchor="ctr">
            <a:normAutofit fontScale="4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o-RO" sz="4400" b="1" dirty="0">
                <a:solidFill>
                  <a:schemeClr val="bg1"/>
                </a:solidFill>
              </a:rPr>
              <a:t>RORS 00043 </a:t>
            </a:r>
            <a:r>
              <a:rPr lang="ro-RO" sz="4400" b="1" i="1" dirty="0">
                <a:solidFill>
                  <a:srgbClr val="FFC000"/>
                </a:solidFill>
              </a:rPr>
              <a:t>REZILIENȚĂ TRANSFRONTALIERĂ INTELIGENTĂ ÎN SITUAȚII DE URGENȚĂ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855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83BD30-1F6F-3882-BC6F-34635EB75B6C}"/>
              </a:ext>
            </a:extLst>
          </p:cNvPr>
          <p:cNvSpPr/>
          <p:nvPr/>
        </p:nvSpPr>
        <p:spPr>
          <a:xfrm>
            <a:off x="152400" y="1295400"/>
            <a:ext cx="8991600" cy="510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Content Placeholder 23">
            <a:extLst>
              <a:ext uri="{FF2B5EF4-FFF2-40B4-BE49-F238E27FC236}">
                <a16:creationId xmlns:a16="http://schemas.microsoft.com/office/drawing/2014/main" id="{0F89C1F2-7F91-C689-6A6F-A63FD264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2133599"/>
            <a:ext cx="4885817" cy="391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6FFEC1-C2F7-758B-8857-07D527552B44}"/>
              </a:ext>
            </a:extLst>
          </p:cNvPr>
          <p:cNvSpPr txBox="1">
            <a:spLocks/>
          </p:cNvSpPr>
          <p:nvPr/>
        </p:nvSpPr>
        <p:spPr bwMode="auto">
          <a:xfrm>
            <a:off x="228600" y="2219800"/>
            <a:ext cx="4022264" cy="3038000"/>
          </a:xfrm>
          <a:prstGeom prst="rect">
            <a:avLst/>
          </a:prstGeom>
          <a:solidFill>
            <a:srgbClr val="FFFF99"/>
          </a:solidFill>
          <a:ln w="730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400" b="1" dirty="0">
                <a:ea typeface="Open Sans" panose="020B0606030504020204" pitchFamily="34" charset="0"/>
                <a:cs typeface="Open Sans" panose="020B0606030504020204" pitchFamily="34" charset="0"/>
              </a:rPr>
              <a:t>Rezultatele așteptate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2000" dirty="0">
                <a:ea typeface="Open Sans" panose="020B0606030504020204" pitchFamily="34" charset="0"/>
                <a:cs typeface="Open Sans" panose="020B0606030504020204" pitchFamily="34" charset="0"/>
              </a:rPr>
              <a:t>au ca scop creșterea adaptării la schimbările climatice,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o-RO" sz="2000" dirty="0">
                <a:ea typeface="Open Sans" panose="020B0606030504020204" pitchFamily="34" charset="0"/>
                <a:cs typeface="Open Sans" panose="020B0606030504020204" pitchFamily="34" charset="0"/>
              </a:rPr>
              <a:t>prevenirea dezastrelor și protecția mediului.</a:t>
            </a:r>
          </a:p>
          <a:p>
            <a:pPr marL="0" indent="0" algn="just">
              <a:buNone/>
            </a:pP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Consolidarea legăturilor dintre tehnologii și societate pentru gestionarea transfrontalieră a dezastrelor. </a:t>
            </a:r>
          </a:p>
        </p:txBody>
      </p:sp>
    </p:spTree>
    <p:extLst>
      <p:ext uri="{BB962C8B-B14F-4D97-AF65-F5344CB8AC3E}">
        <p14:creationId xmlns:p14="http://schemas.microsoft.com/office/powerpoint/2010/main" val="77240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16C55-2DEF-C4F1-AC7B-8ABA8BBD0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9ACF2D-8106-4EB8-25E2-7FBBEC108F15}"/>
              </a:ext>
            </a:extLst>
          </p:cNvPr>
          <p:cNvSpPr txBox="1">
            <a:spLocks/>
          </p:cNvSpPr>
          <p:nvPr/>
        </p:nvSpPr>
        <p:spPr bwMode="auto">
          <a:xfrm>
            <a:off x="4191000" y="3771899"/>
            <a:ext cx="4876800" cy="2689947"/>
          </a:xfrm>
          <a:prstGeom prst="rect">
            <a:avLst/>
          </a:prstGeom>
          <a:gradFill>
            <a:gsLst>
              <a:gs pos="66000">
                <a:srgbClr val="CCECFF"/>
              </a:gs>
              <a:gs pos="100000">
                <a:srgbClr val="29F7D0"/>
              </a:gs>
              <a:gs pos="0">
                <a:srgbClr val="99FF33">
                  <a:shade val="67500"/>
                  <a:satMod val="115000"/>
                </a:srgbClr>
              </a:gs>
              <a:gs pos="0">
                <a:srgbClr val="99FF3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</a:gradFill>
          <a:ln w="38100">
            <a:solidFill>
              <a:srgbClr val="B2B2B2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1800" b="1" dirty="0">
                <a:solidFill>
                  <a:schemeClr val="tx2">
                    <a:lumMod val="75000"/>
                  </a:schemeClr>
                </a:solidFill>
              </a:rPr>
              <a:t>PLANUL COMUN </a:t>
            </a:r>
            <a:r>
              <a:rPr lang="ro-RO" sz="1800" dirty="0">
                <a:solidFill>
                  <a:schemeClr val="tx2">
                    <a:lumMod val="75000"/>
                  </a:schemeClr>
                </a:solidFill>
              </a:rPr>
              <a:t>pentru prevenirea riscurilor naturale, îmbunătățirea adaptării la schimbările climatice, reziliența comunității </a:t>
            </a:r>
          </a:p>
          <a:p>
            <a:pPr marL="0" indent="0" algn="just">
              <a:buNone/>
            </a:pPr>
            <a:r>
              <a:rPr lang="ro-RO" sz="1800" dirty="0"/>
              <a:t>va fi realizat în urma unor întâlniri cu membrii ai comunității, pentru a fi folosit în situații de urgență și pentru a informa cu privire la reziliență și protecția mediului</a:t>
            </a:r>
            <a:r>
              <a:rPr lang="ro-RO" sz="1800" b="1" dirty="0"/>
              <a:t>.</a:t>
            </a:r>
            <a:endParaRPr lang="ro-RO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8AC475-63D9-B645-C56D-08E414C55A2C}"/>
              </a:ext>
            </a:extLst>
          </p:cNvPr>
          <p:cNvSpPr txBox="1">
            <a:spLocks/>
          </p:cNvSpPr>
          <p:nvPr/>
        </p:nvSpPr>
        <p:spPr bwMode="auto">
          <a:xfrm>
            <a:off x="76200" y="1219200"/>
            <a:ext cx="8991600" cy="2438401"/>
          </a:xfrm>
          <a:prstGeom prst="rect">
            <a:avLst/>
          </a:prstGeom>
          <a:solidFill>
            <a:srgbClr val="CCECFF"/>
          </a:solidFill>
          <a:ln w="38100">
            <a:solidFill>
              <a:srgbClr val="CCECFF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66700">
              <a:buNone/>
            </a:pPr>
            <a:r>
              <a:rPr lang="ro-RO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CENTRUL INTELIGENT TRANSFRONTALIER  PENTRU SITUAȚII DE URGENȚĂ </a:t>
            </a:r>
            <a:r>
              <a:rPr lang="ro-RO" sz="1800" dirty="0"/>
              <a:t>gestionat de Consiliul Județean Caraș-Severin</a:t>
            </a:r>
          </a:p>
          <a:p>
            <a:pPr marL="0" indent="0" algn="just" defTabSz="266700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ro-RO" sz="1800" b="1" dirty="0"/>
              <a:t>  dublă destinație: </a:t>
            </a:r>
            <a:r>
              <a:rPr lang="ro-RO" sz="1800" dirty="0"/>
              <a:t>pentru comunitate și la nivel decizional. </a:t>
            </a:r>
          </a:p>
          <a:p>
            <a:pPr marL="0" indent="0" algn="just" defTabSz="266700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ro-RO" sz="1800" dirty="0"/>
              <a:t>  va promova colaborarea între instituții și comunitate pentru a dezvolta planuri de urgență locale adaptate. </a:t>
            </a:r>
          </a:p>
          <a:p>
            <a:pPr marL="0" indent="0" algn="just" defTabSz="266700">
              <a:buNone/>
            </a:pPr>
            <a:r>
              <a:rPr lang="ro-RO" sz="1800" b="1" dirty="0"/>
              <a:t>Comitetul Județean pentru Situații de Urgență Caraș-Severin </a:t>
            </a:r>
            <a:r>
              <a:rPr lang="ro-RO" sz="1800" dirty="0"/>
              <a:t>poate folosi centrul pentru gestionarea unor avertismente privind apariția unor situații de urgență.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49F7D4-2FA3-28E0-0B1F-54A352D71F0E}"/>
              </a:ext>
            </a:extLst>
          </p:cNvPr>
          <p:cNvSpPr txBox="1">
            <a:spLocks/>
          </p:cNvSpPr>
          <p:nvPr/>
        </p:nvSpPr>
        <p:spPr bwMode="auto">
          <a:xfrm>
            <a:off x="149441" y="3771900"/>
            <a:ext cx="3962400" cy="2689947"/>
          </a:xfrm>
          <a:prstGeom prst="rect">
            <a:avLst/>
          </a:prstGeom>
          <a:gradFill flip="none" rotWithShape="1">
            <a:gsLst>
              <a:gs pos="66000">
                <a:srgbClr val="CCECFF"/>
              </a:gs>
              <a:gs pos="100000">
                <a:srgbClr val="29F7D0"/>
              </a:gs>
              <a:gs pos="0">
                <a:srgbClr val="99FF33">
                  <a:shade val="67500"/>
                  <a:satMod val="115000"/>
                </a:srgbClr>
              </a:gs>
              <a:gs pos="0">
                <a:srgbClr val="99FF33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B2B2B2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1600" b="1" dirty="0">
                <a:solidFill>
                  <a:schemeClr val="tx2">
                    <a:lumMod val="75000"/>
                  </a:schemeClr>
                </a:solidFill>
              </a:rPr>
              <a:t>SPRIJIN DE URGENȚĂ INTEGRAT </a:t>
            </a:r>
          </a:p>
          <a:p>
            <a:pPr marL="0" indent="0" algn="just">
              <a:buNone/>
            </a:pPr>
            <a:r>
              <a:rPr lang="ro-RO" sz="1600" b="1" dirty="0"/>
              <a:t>prin dezvoltarea unor întâlniri cu comunitatea orașului Vârșeț în care se va discuta despre:</a:t>
            </a:r>
          </a:p>
          <a:p>
            <a:pPr marL="19050" lvl="1" indent="-19050" algn="just">
              <a:buFont typeface="Wingdings" panose="05000000000000000000" pitchFamily="2" charset="2"/>
              <a:buChar char="§"/>
            </a:pPr>
            <a:r>
              <a:rPr lang="ro-RO" sz="1600" b="1" dirty="0"/>
              <a:t>  Digitalizare; </a:t>
            </a:r>
          </a:p>
          <a:p>
            <a:pPr marL="19050" lvl="1" indent="-19050" algn="just">
              <a:buFont typeface="Wingdings" panose="05000000000000000000" pitchFamily="2" charset="2"/>
              <a:buChar char="§"/>
            </a:pPr>
            <a:r>
              <a:rPr lang="ro-RO" sz="1600" b="1" dirty="0"/>
              <a:t>  Reziliență;</a:t>
            </a:r>
          </a:p>
          <a:p>
            <a:pPr marL="19050" lvl="1" indent="-19050" algn="just">
              <a:buFont typeface="Wingdings" panose="05000000000000000000" pitchFamily="2" charset="2"/>
              <a:buChar char="§"/>
            </a:pPr>
            <a:r>
              <a:rPr lang="ro-RO" sz="1600" b="1" dirty="0"/>
              <a:t>  Protecția mediului;</a:t>
            </a:r>
          </a:p>
          <a:p>
            <a:pPr marL="19050" lvl="1" indent="-19050" algn="just">
              <a:buFont typeface="Wingdings" panose="05000000000000000000" pitchFamily="2" charset="2"/>
              <a:buChar char="§"/>
            </a:pPr>
            <a:r>
              <a:rPr lang="ro-RO" sz="1600" b="1" dirty="0"/>
              <a:t>  Prevenirea riscurilor naturale pentru îmbunătățirea adaptării la schimbările climatice. </a:t>
            </a:r>
          </a:p>
        </p:txBody>
      </p:sp>
    </p:spTree>
    <p:extLst>
      <p:ext uri="{BB962C8B-B14F-4D97-AF65-F5344CB8AC3E}">
        <p14:creationId xmlns:p14="http://schemas.microsoft.com/office/powerpoint/2010/main" val="192539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449094" y="3540900"/>
            <a:ext cx="8516996" cy="65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 consolida voluntariatul în rândul tinerilor pentru a stimula sensibilizarea comunității în scopuri umanitare. 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381000" y="2133840"/>
            <a:ext cx="8585090" cy="940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2000" b="1" dirty="0"/>
              <a:t>Campania de conștientizare </a:t>
            </a: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ca scop sensibilizarea comunității cu privire la schimbările climatice, consolidarea protecției mediului, inclusiv pentru ca tinerii/copiii/persoane vulnerabile să reacționeze în situații de urgență.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410A3-7F94-A50F-F49E-61D905592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30001"/>
          <a:stretch/>
        </p:blipFill>
        <p:spPr>
          <a:xfrm>
            <a:off x="4343401" y="81214"/>
            <a:ext cx="4354458" cy="2038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6804" y="1703460"/>
            <a:ext cx="333078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o-RO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AJUTĂM RESPONSABIL!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92350" y="3153582"/>
            <a:ext cx="563051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o-RO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REȚEAUA TRANSFRONTALIERĂ DE VOLUNTARI </a:t>
            </a:r>
            <a:endParaRPr lang="en-GB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295400" y="4268584"/>
            <a:ext cx="7670690" cy="2021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o-RO" sz="2000" b="1" i="1" dirty="0">
                <a:solidFill>
                  <a:srgbClr val="DA5C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Tabără de informare </a:t>
            </a:r>
            <a:r>
              <a:rPr lang="ro-RO" sz="2000" b="1" dirty="0">
                <a:solidFill>
                  <a:srgbClr val="DA5C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tineret </a:t>
            </a: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despre reducerea vulnerabilităților, pentru a crește gradul de conștientizare a riscurilor, pentru a fi mai bine pregătiți și pentru a comunica  în situațiile de urgență.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o-R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o-RO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Excursie de o zi  </a:t>
            </a: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în ariile protejate din județul Caraș-Severin pentru a încuraja conectarea tinerilor cu natura și protecția mediului înconjurător.</a:t>
            </a:r>
            <a:endParaRPr lang="ro-R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 descr="b076ddc5-9c08-46b2-bf22-b1bb1190d64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3" y="5469919"/>
            <a:ext cx="792610" cy="7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u este disponibilă nicio descriere pentru fotografie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33684"/>
            <a:ext cx="798576" cy="7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7">
            <a:extLst>
              <a:ext uri="{FF2B5EF4-FFF2-40B4-BE49-F238E27FC236}">
                <a16:creationId xmlns:a16="http://schemas.microsoft.com/office/drawing/2014/main" id="{B8B1B2D5-4C85-CF89-04D3-317E13F980E9}"/>
              </a:ext>
            </a:extLst>
          </p:cNvPr>
          <p:cNvSpPr txBox="1">
            <a:spLocks/>
          </p:cNvSpPr>
          <p:nvPr/>
        </p:nvSpPr>
        <p:spPr>
          <a:xfrm>
            <a:off x="0" y="6434831"/>
            <a:ext cx="9144000" cy="45758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anchor="ctr">
            <a:normAutofit fontScale="4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o-RO" sz="4400" b="1" dirty="0">
                <a:solidFill>
                  <a:schemeClr val="bg1"/>
                </a:solidFill>
              </a:rPr>
              <a:t>RORS 00043 </a:t>
            </a:r>
            <a:r>
              <a:rPr lang="ro-RO" sz="4400" b="1" i="1" dirty="0">
                <a:solidFill>
                  <a:srgbClr val="FFC000"/>
                </a:solidFill>
              </a:rPr>
              <a:t>REZILIENȚĂ TRANSFRONTALIERĂ INTELIGENTĂ ÎN SITUAȚII DE URGENȚĂ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5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7653" y="5791200"/>
            <a:ext cx="8193405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80340" algn="l"/>
              </a:tabLst>
            </a:pP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Participarea tuturor partenerilor cu echipamentul achiziționat prin proiect.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BDAC44-7AC5-B7AF-CC13-5DE9CD582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7777"/>
          <a:stretch/>
        </p:blipFill>
        <p:spPr>
          <a:xfrm>
            <a:off x="777240" y="1799343"/>
            <a:ext cx="7494233" cy="3684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47800" y="1379220"/>
            <a:ext cx="6305957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o-RO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EXERCIȚIU TACTIC COMUN</a:t>
            </a:r>
            <a:endParaRPr lang="en-GB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257800"/>
            <a:ext cx="7494233" cy="40889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180340" algn="l"/>
              </a:tabLst>
            </a:pPr>
            <a:r>
              <a:rPr lang="ro-RO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Asigură calitatea și eficiența intervențiilor integrate în situații de urgență</a:t>
            </a: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18961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458200" cy="43234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2B8D400-0261-2CF3-8B71-3F04F0FA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6400"/>
            <a:ext cx="7372165" cy="41148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  <a:tabLst>
                <a:tab pos="177800" algn="l"/>
              </a:tabLst>
            </a:pPr>
            <a:r>
              <a:rPr lang="ro-RO" sz="1600" b="1" kern="5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Consiliul Județean Caraș-Severin va investi în digitalizare: 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echipamente pentru Centrul Inteligent Transfrontalier și Campania de conștientizare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o-RO" sz="1600" kern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177800" algn="l"/>
              </a:tabLst>
            </a:pPr>
            <a:endParaRPr lang="ro-RO" sz="1600" b="1" kern="5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177800" algn="l"/>
              </a:tabLst>
            </a:pPr>
            <a:r>
              <a:rPr lang="ro-RO" sz="1600" b="1" kern="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Inspectoratul pentru Situații de Urgență “Semenic” va crește nivelul de siguranță 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 cetățenilor, eficiența în pregătire, prevenire și răspuns la situații de urgență investind în echipamente </a:t>
            </a:r>
            <a:r>
              <a:rPr lang="ro-RO" sz="1600" i="1" kern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CBRN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și de stingere a incendiilor . </a:t>
            </a:r>
            <a:endParaRPr lang="ro-RO" sz="1600" kern="5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177800" algn="l"/>
              </a:tabLst>
            </a:pPr>
            <a:endParaRPr lang="ro-RO" sz="1600" b="1" kern="5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177800" algn="l"/>
              </a:tabLst>
            </a:pPr>
            <a:r>
              <a:rPr lang="ro-RO" sz="1600" b="1" kern="5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Orașul Vârșeț va realiza investiții în echipamente specifice 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intervențiilor în situații de urgență cauzate de furtuni, inundații și incendii de vegetație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  <a:tabLst>
                <a:tab pos="177800" algn="l"/>
              </a:tabLst>
            </a:pPr>
            <a:endParaRPr lang="ro-RO" sz="1600" b="1" kern="5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177800" algn="l"/>
              </a:tabLst>
            </a:pPr>
            <a:r>
              <a:rPr lang="ro-RO" sz="16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Inspectoratul de Jandarmi Județean Caraș-Severin va </a:t>
            </a:r>
            <a:r>
              <a:rPr lang="ro-RO" sz="1600" b="1" kern="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realiza </a:t>
            </a:r>
            <a:r>
              <a:rPr lang="ro-RO" sz="16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investiții în echipamente: 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vehicule off-</a:t>
            </a:r>
            <a:r>
              <a:rPr lang="ro-RO" sz="1600" kern="5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road</a:t>
            </a:r>
            <a:r>
              <a:rPr lang="ro-RO" sz="1600" kern="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hibride, ATV pentru intervenții în situații de urgență în arii protejate, în comunități izolate și în zone greu accesibile.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6200" y="228600"/>
            <a:ext cx="4953000" cy="1219200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kern="5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Bugetul proiectului </a:t>
            </a:r>
            <a:r>
              <a:rPr lang="ro-RO" sz="2400" kern="5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va fi </a:t>
            </a:r>
            <a:r>
              <a:rPr lang="ro-RO" sz="2400" b="1" kern="5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investit </a:t>
            </a:r>
            <a:r>
              <a:rPr lang="ro-RO" sz="2400" kern="5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preponderent</a:t>
            </a:r>
            <a:r>
              <a:rPr lang="ro-RO" sz="2400" b="1" kern="5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în achiziția de echipamente: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81000" y="6016005"/>
            <a:ext cx="397256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o-RO" sz="1400" b="1" kern="5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CBRN: chimic-biologic-radiologic și nuclear 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 descr="Profile for Consiliul Județean Caraș-Sever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1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076ddc5-9c08-46b2-bf22-b1bb1190d64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6" y="4953469"/>
            <a:ext cx="585968" cy="5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Nu este disponibilă nicio descriere pentru fotografie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896" y="11468958"/>
            <a:ext cx="196351" cy="19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рофил за Град Вршац - City of Vrsa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834334"/>
            <a:ext cx="622334" cy="6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u este disponibilă nicio descriere pentru fotografie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791342"/>
            <a:ext cx="563880" cy="5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740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713</Words>
  <Application>Microsoft Office PowerPoint</Application>
  <PresentationFormat>On-screen Show (4:3)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Times New Roman</vt:lpstr>
      <vt:lpstr>Wingdings</vt:lpstr>
      <vt:lpstr>Office Theme</vt:lpstr>
      <vt:lpstr>PowerPoint Presentation</vt:lpstr>
      <vt:lpstr>Parteneriatul proiectului include instituții publice cu atribuții în gestionarea situațiilor de urgență:</vt:lpstr>
      <vt:lpstr>PowerPoint Presentation</vt:lpstr>
      <vt:lpstr>Situațiile de urgență: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Simona Micloșină</cp:lastModifiedBy>
  <cp:revision>586</cp:revision>
  <cp:lastPrinted>2025-04-03T11:07:30Z</cp:lastPrinted>
  <dcterms:created xsi:type="dcterms:W3CDTF">2015-10-27T11:54:26Z</dcterms:created>
  <dcterms:modified xsi:type="dcterms:W3CDTF">2025-05-27T10:17:30Z</dcterms:modified>
</cp:coreProperties>
</file>